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87" r:id="rId1"/>
    <p:sldMasterId id="2147483699" r:id="rId2"/>
    <p:sldMasterId id="2147483975" r:id="rId3"/>
  </p:sldMasterIdLst>
  <p:notesMasterIdLst>
    <p:notesMasterId r:id="rId22"/>
  </p:notesMasterIdLst>
  <p:sldIdLst>
    <p:sldId id="416" r:id="rId4"/>
    <p:sldId id="256" r:id="rId5"/>
    <p:sldId id="368" r:id="rId6"/>
    <p:sldId id="407" r:id="rId7"/>
    <p:sldId id="408" r:id="rId8"/>
    <p:sldId id="409" r:id="rId9"/>
    <p:sldId id="410" r:id="rId10"/>
    <p:sldId id="411" r:id="rId11"/>
    <p:sldId id="412" r:id="rId12"/>
    <p:sldId id="401" r:id="rId13"/>
    <p:sldId id="400" r:id="rId14"/>
    <p:sldId id="403" r:id="rId15"/>
    <p:sldId id="405" r:id="rId16"/>
    <p:sldId id="451" r:id="rId17"/>
    <p:sldId id="448" r:id="rId18"/>
    <p:sldId id="449" r:id="rId19"/>
    <p:sldId id="450" r:id="rId20"/>
    <p:sldId id="32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FF"/>
    <a:srgbClr val="FF9966"/>
    <a:srgbClr val="CDFBDF"/>
    <a:srgbClr val="00FF00"/>
    <a:srgbClr val="CCFF66"/>
    <a:srgbClr val="CCFF33"/>
    <a:srgbClr val="CC00CC"/>
    <a:srgbClr val="FFCC00"/>
    <a:srgbClr val="FF9900"/>
    <a:srgbClr val="5EF85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-77" y="-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77808-5A75-4F22-8C81-85B9A4BF5CDD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BC7EB-1F67-48BB-B00B-F79D8E037B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281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5064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4156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74F06-D368-48F5-AA08-ECA19D671625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603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0BCA-D125-4B0D-98D5-F020857D2E71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3"/>
            <a:ext cx="3860800" cy="288925"/>
          </a:xfrm>
        </p:spPr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597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9106-9306-4F2E-95E8-F3F7E7EDC0FA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51321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6438-DE33-4310-A9DA-2E23D0E72EEF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65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60" y="1316299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299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422D-FAF5-4AE8-BC2F-64CAA517802F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2054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152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98FD-DDC2-4984-AD67-8C41F939E38B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828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9027-1BD8-4B92-A63A-1FC7B770950A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485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862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B50CB-003C-4E48-9C3D-14A68B6EC482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005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17FD-9781-4432-9EF0-663EF6D23199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21736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DC362-7C06-4891-B28B-C273E6B8EDC8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36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9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9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5AA7-E43A-473D-9645-75145F80437D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5623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5064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415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74F06-D368-48F5-AA08-ECA19D671625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0043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0BCA-D125-4B0D-98D5-F020857D2E71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3"/>
            <a:ext cx="3860800" cy="288925"/>
          </a:xfrm>
        </p:spPr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5881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9106-9306-4F2E-95E8-F3F7E7EDC0FA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388981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96438-DE33-4310-A9DA-2E23D0E72EEF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9661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60" y="1316299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299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422D-FAF5-4AE8-BC2F-64CAA517802F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2054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3287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98FD-DDC2-4984-AD67-8C41F939E38B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456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09027-1BD8-4B92-A63A-1FC7B770950A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8485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85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3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B50CB-003C-4E48-9C3D-14A68B6EC482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0040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17FD-9781-4432-9EF0-663EF6D23199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672679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DC362-7C06-4891-B28B-C273E6B8EDC8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3344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9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9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5AA7-E43A-473D-9645-75145F80437D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3710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7213600" y="3810000"/>
            <a:ext cx="49784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7213600" y="3897319"/>
            <a:ext cx="49784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7213600" y="4114801"/>
            <a:ext cx="49784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7213741" y="4164013"/>
            <a:ext cx="2620433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7213741" y="4199395"/>
            <a:ext cx="2620433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7213742" y="3962400"/>
            <a:ext cx="4085167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9836151" y="4060827"/>
            <a:ext cx="21336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9"/>
            <a:ext cx="12192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71"/>
            <a:ext cx="12192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8551333" y="3643313"/>
            <a:ext cx="3640667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12192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2344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875"/>
            <a:ext cx="1280584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51A56-6AC8-4B50-8D1F-1D58C0606A3E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2" y="1608"/>
            <a:ext cx="996949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7FE77A-1481-42F3-9C73-93039AABCD0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4675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7ADC2-B1FB-4F8E-9EBF-5843A5FBA6FB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9383-18B6-4154-A716-BB6590606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64429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22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140E9-2224-425F-AD49-C769B0ECA462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0D65C-11E1-4979-AE40-7748DAFBC7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6479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50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50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EC791-8D8C-45EE-99BA-AF0B9340DB05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F2A55-1953-40BD-A5AA-0AAE98F02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53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5165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2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7E61BAE-C496-4746-A4F4-FBBF7E8542B7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75D1A4A-0E50-4BB7-A881-FE71CB484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9901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7820" y="612775"/>
            <a:ext cx="1276349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3C9C4-95DE-48C7-9E15-797776F87E94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E43AF-6ABF-4B72-A3F7-E6304E7E7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0678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E423B-1171-42AC-B8BA-8939B836F27B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7E76B-C77A-4888-A218-CBB382278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0804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A723B-C932-4831-A7C6-4083DBDD3E61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7758A-41AD-4FB5-B449-BF0E5C9B2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03613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5" y="1109162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29"/>
            <a:ext cx="34544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4F2A3-33B6-4A59-8C1D-5BA61B11BDEA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D8C7A-4C06-483B-B578-8F387AF667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863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FFE32-8FC1-46F8-8BB9-6CA887283AFA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4F646-D5E0-4848-AD34-5E8059DEA2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0570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FAA2D-5D51-43F9-AECF-2044E7FAD000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46087-73BB-4D53-A466-EDC215CE8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1238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88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6F7E8-7410-4C19-B5FC-0062BF2B2C72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C005A-F89D-47E1-8661-F8D75F08E0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01736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68B44-5EBB-453F-8976-C6EEC00D9EDE}" type="datetime1">
              <a:rPr lang="ru-RU">
                <a:solidFill>
                  <a:srgbClr val="C0504D"/>
                </a:solidFill>
              </a:rPr>
              <a:pPr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BC745-068C-4E46-9596-C2251065E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542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164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7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3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fld id="{2AEC3EE6-C23D-4B33-BAA6-913EE5F12AE0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 defTabSz="914400"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3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745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 defTabSz="914400"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164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873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756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163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7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3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fld id="{2AEC3EE6-C23D-4B33-BAA6-913EE5F12AE0}" type="datetime1">
              <a:rPr lang="ru-RU" smtClean="0">
                <a:solidFill>
                  <a:srgbClr val="7FD13B">
                    <a:shade val="75000"/>
                  </a:srgbClr>
                </a:solidFill>
              </a:rPr>
              <a:pPr defTabSz="914400"/>
              <a:t>14.03.2016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3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74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defTabSz="914400"/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 defTabSz="914400"/>
              <a:t>‹#›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163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872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67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7170"/>
            <a:ext cx="12192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12192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432"/>
            <a:ext cx="12192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600" y="360820"/>
            <a:ext cx="49784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0" y="439764"/>
            <a:ext cx="49784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422" y="496889"/>
            <a:ext cx="408516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917" y="588963"/>
            <a:ext cx="21336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684" y="-1587"/>
            <a:ext cx="762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8651" y="-1587"/>
            <a:ext cx="381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251" y="-1587"/>
            <a:ext cx="12700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633" y="-1587"/>
            <a:ext cx="35984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203" y="0"/>
            <a:ext cx="7408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2167" y="0"/>
            <a:ext cx="10584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63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1143000"/>
            <a:ext cx="1097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4" name="Текст 12"/>
          <p:cNvSpPr>
            <a:spLocks noGrp="1"/>
          </p:cNvSpPr>
          <p:nvPr>
            <p:ph type="body" idx="1"/>
          </p:nvPr>
        </p:nvSpPr>
        <p:spPr bwMode="auto">
          <a:xfrm>
            <a:off x="609600" y="2249488"/>
            <a:ext cx="109728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52" y="612775"/>
            <a:ext cx="1276349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97BF95D8-145B-40C1-8217-14009EBD3203}" type="datetime1">
              <a:rPr lang="ru-RU">
                <a:solidFill>
                  <a:srgbClr val="C0504D"/>
                </a:solidFill>
              </a:rPr>
              <a:pPr defTabSz="914400">
                <a:defRPr/>
              </a:pPr>
              <a:t>14.03.2016</a:t>
            </a:fld>
            <a:endParaRPr lang="ru-RU">
              <a:solidFill>
                <a:srgbClr val="C0504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91" y="612775"/>
            <a:ext cx="1767417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srgbClr val="C0504D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1761628F-F9ED-4A5A-93AD-846EC85A9B63}" type="slidenum">
              <a:rPr lang="ru-RU"/>
              <a:pPr defTabSz="914400"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391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9BBB59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9BBB59"/>
        </a:buClr>
        <a:buFont typeface="Georgia" pitchFamily="18" charset="0"/>
        <a:buChar char="▫"/>
        <a:defRPr sz="2000" kern="1200">
          <a:solidFill>
            <a:srgbClr val="9BBB59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Прямоугольник 11"/>
          <p:cNvGrpSpPr>
            <a:grpSpLocks/>
          </p:cNvGrpSpPr>
          <p:nvPr/>
        </p:nvGrpSpPr>
        <p:grpSpPr bwMode="auto">
          <a:xfrm>
            <a:off x="6096000" y="2286001"/>
            <a:ext cx="5844117" cy="506413"/>
            <a:chOff x="2880" y="1440"/>
            <a:chExt cx="2761" cy="319"/>
          </a:xfrm>
        </p:grpSpPr>
        <p:pic>
          <p:nvPicPr>
            <p:cNvPr id="8228" name="Прямоугольник 11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80" y="1440"/>
              <a:ext cx="2761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3" name="Text Box 11"/>
            <p:cNvSpPr txBox="1">
              <a:spLocks noChangeArrowheads="1"/>
            </p:cNvSpPr>
            <p:nvPr/>
          </p:nvSpPr>
          <p:spPr bwMode="auto">
            <a:xfrm>
              <a:off x="2895" y="1455"/>
              <a:ext cx="273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Число занимающихся                      </a:t>
              </a:r>
              <a:r>
                <a:rPr lang="ru-RU" sz="2400" b="1" dirty="0">
                  <a:solidFill>
                    <a:srgbClr val="0C03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270</a:t>
              </a:r>
              <a:endParaRPr lang="ru-RU" sz="1600" b="1" dirty="0">
                <a:solidFill>
                  <a:srgbClr val="0C03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Прямоугольник 12"/>
          <p:cNvGrpSpPr>
            <a:grpSpLocks/>
          </p:cNvGrpSpPr>
          <p:nvPr/>
        </p:nvGrpSpPr>
        <p:grpSpPr bwMode="auto">
          <a:xfrm>
            <a:off x="4267201" y="4114800"/>
            <a:ext cx="3551767" cy="444500"/>
            <a:chOff x="1920" y="2592"/>
            <a:chExt cx="1678" cy="280"/>
          </a:xfrm>
        </p:grpSpPr>
        <p:pic>
          <p:nvPicPr>
            <p:cNvPr id="8226" name="Прямоугольник 1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20" y="2592"/>
              <a:ext cx="1678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1935" y="2609"/>
              <a:ext cx="16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000" b="1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Виды спорта</a:t>
              </a:r>
              <a:r>
                <a:rPr lang="ru-RU" sz="20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4" name="Прямоугольник 13"/>
          <p:cNvGrpSpPr>
            <a:grpSpLocks/>
          </p:cNvGrpSpPr>
          <p:nvPr/>
        </p:nvGrpSpPr>
        <p:grpSpPr bwMode="auto">
          <a:xfrm>
            <a:off x="6096000" y="2895600"/>
            <a:ext cx="5844117" cy="401638"/>
            <a:chOff x="2880" y="1824"/>
            <a:chExt cx="2761" cy="253"/>
          </a:xfrm>
        </p:grpSpPr>
        <p:pic>
          <p:nvPicPr>
            <p:cNvPr id="8224" name="Прямоугольник 13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1824"/>
              <a:ext cx="2761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2895" y="1840"/>
              <a:ext cx="273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ru-RU" sz="1600" b="1" dirty="0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Штатных работников                          </a:t>
              </a:r>
              <a:r>
                <a:rPr lang="ru-RU" sz="2400" b="1" dirty="0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30</a:t>
              </a:r>
              <a:endPara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6" name="Прямая со стрелкой 15"/>
          <p:cNvCxnSpPr/>
          <p:nvPr/>
        </p:nvCxnSpPr>
        <p:spPr>
          <a:xfrm>
            <a:off x="4876800" y="2514600"/>
            <a:ext cx="1219200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876800" y="3048000"/>
            <a:ext cx="1219200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876800" y="3657600"/>
            <a:ext cx="1219200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Прямоугольник 27"/>
          <p:cNvGrpSpPr>
            <a:grpSpLocks/>
          </p:cNvGrpSpPr>
          <p:nvPr/>
        </p:nvGrpSpPr>
        <p:grpSpPr bwMode="auto">
          <a:xfrm>
            <a:off x="6096000" y="3505201"/>
            <a:ext cx="5844117" cy="396875"/>
            <a:chOff x="2880" y="2208"/>
            <a:chExt cx="2761" cy="250"/>
          </a:xfrm>
        </p:grpSpPr>
        <p:pic>
          <p:nvPicPr>
            <p:cNvPr id="8222" name="Прямоугольник 27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80" y="2208"/>
              <a:ext cx="27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2895" y="2223"/>
              <a:ext cx="2736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ru-RU" sz="1600" b="1" dirty="0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Спортивных групп                               </a:t>
              </a:r>
              <a:r>
                <a:rPr lang="ru-RU" sz="2400" b="1" dirty="0">
                  <a:solidFill>
                    <a:srgbClr val="000C05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19</a:t>
              </a:r>
              <a:endParaRPr lang="ru-RU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Прямоугольник 38"/>
          <p:cNvGrpSpPr>
            <a:grpSpLocks/>
          </p:cNvGrpSpPr>
          <p:nvPr/>
        </p:nvGrpSpPr>
        <p:grpSpPr bwMode="auto">
          <a:xfrm>
            <a:off x="4470401" y="4876801"/>
            <a:ext cx="3105151" cy="352425"/>
            <a:chOff x="2001" y="3103"/>
            <a:chExt cx="1467" cy="222"/>
          </a:xfrm>
        </p:grpSpPr>
        <p:pic>
          <p:nvPicPr>
            <p:cNvPr id="8220" name="Прямоугольник 38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01" y="3103"/>
              <a:ext cx="146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2016" y="3120"/>
              <a:ext cx="14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Велоспорт</a:t>
              </a:r>
            </a:p>
          </p:txBody>
        </p:sp>
      </p:grpSp>
      <p:grpSp>
        <p:nvGrpSpPr>
          <p:cNvPr id="7" name="Прямоугольник 41"/>
          <p:cNvGrpSpPr>
            <a:grpSpLocks/>
          </p:cNvGrpSpPr>
          <p:nvPr/>
        </p:nvGrpSpPr>
        <p:grpSpPr bwMode="auto">
          <a:xfrm>
            <a:off x="4470401" y="5181601"/>
            <a:ext cx="3105151" cy="352425"/>
            <a:chOff x="2001" y="3295"/>
            <a:chExt cx="1467" cy="222"/>
          </a:xfrm>
        </p:grpSpPr>
        <p:pic>
          <p:nvPicPr>
            <p:cNvPr id="8218" name="Прямоугольник 41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01" y="3295"/>
              <a:ext cx="146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25" name="Text Box 33"/>
            <p:cNvSpPr txBox="1">
              <a:spLocks noChangeArrowheads="1"/>
            </p:cNvSpPr>
            <p:nvPr/>
          </p:nvSpPr>
          <p:spPr bwMode="auto">
            <a:xfrm>
              <a:off x="2016" y="3312"/>
              <a:ext cx="14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Футбол</a:t>
              </a:r>
            </a:p>
          </p:txBody>
        </p:sp>
      </p:grpSp>
      <p:sp>
        <p:nvSpPr>
          <p:cNvPr id="44" name="Прямоугольник 43"/>
          <p:cNvSpPr>
            <a:spLocks noChangeArrowheads="1"/>
          </p:cNvSpPr>
          <p:nvPr/>
        </p:nvSpPr>
        <p:spPr bwMode="auto">
          <a:xfrm>
            <a:off x="4502150" y="5513388"/>
            <a:ext cx="3048001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Волейбол</a:t>
            </a:r>
          </a:p>
        </p:txBody>
      </p:sp>
      <p:grpSp>
        <p:nvGrpSpPr>
          <p:cNvPr id="8" name="Прямоугольник 45"/>
          <p:cNvGrpSpPr>
            <a:grpSpLocks/>
          </p:cNvGrpSpPr>
          <p:nvPr/>
        </p:nvGrpSpPr>
        <p:grpSpPr bwMode="auto">
          <a:xfrm>
            <a:off x="4470401" y="5791201"/>
            <a:ext cx="3105151" cy="352425"/>
            <a:chOff x="2001" y="3679"/>
            <a:chExt cx="1467" cy="222"/>
          </a:xfrm>
        </p:grpSpPr>
        <p:pic>
          <p:nvPicPr>
            <p:cNvPr id="8216" name="Прямоугольник 45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001" y="3679"/>
              <a:ext cx="146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31" name="Text Box 39"/>
            <p:cNvSpPr txBox="1">
              <a:spLocks noChangeArrowheads="1"/>
            </p:cNvSpPr>
            <p:nvPr/>
          </p:nvSpPr>
          <p:spPr bwMode="auto">
            <a:xfrm>
              <a:off x="2016" y="3696"/>
              <a:ext cx="14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Легкая атлетика</a:t>
              </a:r>
            </a:p>
          </p:txBody>
        </p:sp>
      </p:grpSp>
      <p:grpSp>
        <p:nvGrpSpPr>
          <p:cNvPr id="9" name="Прямоугольник 46"/>
          <p:cNvGrpSpPr>
            <a:grpSpLocks/>
          </p:cNvGrpSpPr>
          <p:nvPr/>
        </p:nvGrpSpPr>
        <p:grpSpPr bwMode="auto">
          <a:xfrm>
            <a:off x="4470401" y="6096001"/>
            <a:ext cx="3105151" cy="352425"/>
            <a:chOff x="2001" y="3871"/>
            <a:chExt cx="1467" cy="222"/>
          </a:xfrm>
        </p:grpSpPr>
        <p:pic>
          <p:nvPicPr>
            <p:cNvPr id="8214" name="Прямоугольник 46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001" y="3871"/>
              <a:ext cx="1467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34" name="Text Box 42"/>
            <p:cNvSpPr txBox="1">
              <a:spLocks noChangeArrowheads="1"/>
            </p:cNvSpPr>
            <p:nvPr/>
          </p:nvSpPr>
          <p:spPr bwMode="auto">
            <a:xfrm>
              <a:off x="2016" y="3888"/>
              <a:ext cx="14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Бокс</a:t>
              </a:r>
            </a:p>
          </p:txBody>
        </p:sp>
      </p:grpSp>
      <p:pic>
        <p:nvPicPr>
          <p:cNvPr id="8212" name="Рисунок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5100" y="381000"/>
            <a:ext cx="1162051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41" descr="D:\Фото\фото ДЮСШ-16\zdanie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1524000"/>
            <a:ext cx="473286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C:\Users\Master\Downloads\лого ДЮСШ-16 (1).jpg"/>
          <p:cNvPicPr/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317500"/>
            <a:ext cx="1498600" cy="17272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  <p:pic>
        <p:nvPicPr>
          <p:cNvPr id="37" name="Рисунок 36" descr="D:\ДЮСШ № 16\Мои документы\Бокс\Первенство города по боксу 2015\фото\DSC05365.JPG"/>
          <p:cNvPicPr/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747" y="4216400"/>
            <a:ext cx="2568053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Рисунок 37" descr="D:\ДЮСШ № 16\Мои документы\Бокс\Первенство города по боксу 2015\фото\DSC05345.JPG"/>
          <p:cNvPicPr/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020" y="5473700"/>
            <a:ext cx="2830580" cy="13843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4" descr="D:\ДЮСШ № 16\Мои документы\Бокс\Фото Первенство СФО среди юношей 95-96 гг 2011г\на сайт\награждение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1" y="4171968"/>
            <a:ext cx="1841499" cy="1175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 descr="D:\ДЮСШ № 16\Мои документы\Велоспорт\Фото на стенд\DSC03842.JPG"/>
          <p:cNvPicPr/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330700"/>
            <a:ext cx="3289300" cy="18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Рисунок 40" descr="D:\ДЮСШ № 16\Мои документы\Велоспорт\Фото на стенд\DSC03841.JPG"/>
          <p:cNvPicPr/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5448300"/>
            <a:ext cx="2146299" cy="1409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Заголовок 1"/>
          <p:cNvSpPr>
            <a:spLocks noGrp="1"/>
          </p:cNvSpPr>
          <p:nvPr>
            <p:ph type="title"/>
          </p:nvPr>
        </p:nvSpPr>
        <p:spPr>
          <a:xfrm>
            <a:off x="618091" y="152400"/>
            <a:ext cx="10773833" cy="990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 dirty="0" smtClean="0"/>
              <a:t>МУНИЦИПАЛЬНОЕ АВТОНОМНОЕ ОБРАЗОВАТЕЛЬНОЕ УЧРЕЖДЕНИЕ ДОПОЛНИТЕЛЬНОГО ОБРАЗОВАНИЯ «ДЮСШ №16 г. УЛАН-УДЭ»    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микрорайон ЗАГОРСК п. ВОСТОЧНЫЙ</a:t>
            </a:r>
            <a:endParaRPr lang="ru-RU" sz="2000" b="1" dirty="0"/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3285" y="1615586"/>
            <a:ext cx="11296323" cy="344103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Опыт работы ДЮСШ №16 г. </a:t>
            </a:r>
            <a:r>
              <a:rPr lang="ru-RU" sz="4800" b="1" dirty="0" err="1" smtClean="0"/>
              <a:t>Улан-удэ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по переводу на программу предпрофессиональной подготовки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461" y="5353769"/>
            <a:ext cx="11277600" cy="914400"/>
          </a:xfrm>
        </p:spPr>
        <p:txBody>
          <a:bodyPr/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Дамбаев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Б.Ц.</a:t>
            </a:r>
            <a:endParaRPr lang="ru-RU" dirty="0"/>
          </a:p>
        </p:txBody>
      </p:sp>
      <p:pic>
        <p:nvPicPr>
          <p:cNvPr id="6" name="Рисунок 5" descr="Описание: Описание: D:\Логотип\лого ДЮСШ-16 (2)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00" y="90935"/>
            <a:ext cx="866775" cy="1009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320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14400" y="549278"/>
            <a:ext cx="10653184" cy="3051175"/>
          </a:xfrm>
        </p:spPr>
        <p:txBody>
          <a:bodyPr anchor="b"/>
          <a:lstStyle/>
          <a:p>
            <a:r>
              <a:rPr lang="ru-RU" smtClean="0">
                <a:solidFill>
                  <a:schemeClr val="bg1"/>
                </a:solidFill>
              </a:rPr>
              <a:t/>
            </a:r>
            <a:br>
              <a:rPr lang="ru-RU" smtClean="0">
                <a:solidFill>
                  <a:schemeClr val="bg1"/>
                </a:solidFill>
              </a:rPr>
            </a:br>
            <a:endParaRPr lang="ru-RU" smtClean="0">
              <a:solidFill>
                <a:schemeClr val="bg1"/>
              </a:solidFill>
            </a:endParaRPr>
          </a:p>
        </p:txBody>
      </p:sp>
      <p:pic>
        <p:nvPicPr>
          <p:cNvPr id="24579" name="Picture 4" descr="http://minstm.gov.ru/.cmsc/upload/images/Orel%D1%85200.jpg?100x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22000" y="6057900"/>
            <a:ext cx="1270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719667" y="836627"/>
            <a:ext cx="111379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prstClr val="white"/>
                </a:solidFill>
                <a:latin typeface="Arial" charset="0"/>
                <a:cs typeface="Arial" charset="0"/>
              </a:rPr>
              <a:t>Пошаговое внедрение дополнительных </a:t>
            </a:r>
            <a:r>
              <a:rPr lang="ru-RU" sz="3600" b="1" dirty="0" err="1">
                <a:solidFill>
                  <a:prstClr val="white"/>
                </a:solidFill>
                <a:latin typeface="Arial" charset="0"/>
                <a:cs typeface="Arial" charset="0"/>
              </a:rPr>
              <a:t>предпрофессиональных</a:t>
            </a:r>
            <a:r>
              <a:rPr lang="ru-RU" sz="3600" b="1" dirty="0">
                <a:solidFill>
                  <a:prstClr val="white"/>
                </a:solidFill>
                <a:latin typeface="Arial" charset="0"/>
                <a:cs typeface="Arial" charset="0"/>
              </a:rPr>
              <a:t> программ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Arial" charset="0"/>
                <a:cs typeface="Arial" charset="0"/>
              </a:rPr>
              <a:t>Алгоритм действий </a:t>
            </a:r>
          </a:p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ДЮСШ №16</a:t>
            </a:r>
            <a:endParaRPr lang="ru-RU" sz="2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79717" y="1609"/>
            <a:ext cx="635000" cy="331787"/>
          </a:xfrm>
        </p:spPr>
        <p:txBody>
          <a:bodyPr/>
          <a:lstStyle/>
          <a:p>
            <a:pPr>
              <a:defRPr/>
            </a:pPr>
            <a:fld id="{B3D218F5-549A-4CBB-B2C9-3D314895E5BB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4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5600" y="0"/>
            <a:ext cx="11582400" cy="952500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       													   </a:t>
            </a:r>
            <a:r>
              <a:rPr lang="ru-RU" sz="1600" b="1" dirty="0" smtClean="0"/>
              <a:t>Дорожная карта мероприятий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в МАОУ  ДО «ДЮСШ №16  г. Улан-Удэ»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7800" y="1122367"/>
            <a:ext cx="12014200" cy="573563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 smtClean="0">
                <a:solidFill>
                  <a:srgbClr val="FF0000"/>
                </a:solidFill>
              </a:rPr>
              <a:t>1.  Организационный этап</a:t>
            </a:r>
            <a:r>
              <a:rPr lang="ru-RU" sz="80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8000" dirty="0" smtClean="0"/>
              <a:t>Провести разъяснительную  и информационную работу</a:t>
            </a:r>
          </a:p>
          <a:p>
            <a:pPr>
              <a:buNone/>
            </a:pPr>
            <a:r>
              <a:rPr lang="ru-RU" sz="8000" dirty="0" smtClean="0"/>
              <a:t>                            май – июнь 2015г.</a:t>
            </a:r>
          </a:p>
          <a:p>
            <a:r>
              <a:rPr lang="ru-RU" sz="8000" dirty="0" smtClean="0"/>
              <a:t>Принять решение на собрании коллектива об изменении наименования образовательного учреждения  </a:t>
            </a:r>
          </a:p>
          <a:p>
            <a:pPr>
              <a:buNone/>
            </a:pPr>
            <a:r>
              <a:rPr lang="ru-RU" sz="8000" dirty="0" smtClean="0"/>
              <a:t>                             05.06. 2015 г.</a:t>
            </a:r>
          </a:p>
          <a:p>
            <a:r>
              <a:rPr lang="ru-RU" sz="8000" dirty="0" smtClean="0"/>
              <a:t>Провести инвентаризацию имущества  </a:t>
            </a:r>
          </a:p>
          <a:p>
            <a:pPr>
              <a:buNone/>
            </a:pPr>
            <a:r>
              <a:rPr lang="ru-RU" sz="8000" dirty="0" smtClean="0"/>
              <a:t>                              До 1 июля 2015г </a:t>
            </a:r>
          </a:p>
          <a:p>
            <a:r>
              <a:rPr lang="ru-RU" sz="8000" dirty="0" smtClean="0"/>
              <a:t>Подготовить и направить учредителю пакет документов об изменении наименований образовательного учреждения </a:t>
            </a:r>
          </a:p>
          <a:p>
            <a:pPr>
              <a:buNone/>
            </a:pPr>
            <a:r>
              <a:rPr lang="ru-RU" sz="8000" dirty="0" smtClean="0"/>
              <a:t>                              До 25 июня 2015г</a:t>
            </a:r>
          </a:p>
          <a:p>
            <a:r>
              <a:rPr lang="en-US" sz="8000" b="1" dirty="0" smtClean="0">
                <a:solidFill>
                  <a:srgbClr val="FF0000"/>
                </a:solidFill>
              </a:rPr>
              <a:t>II</a:t>
            </a:r>
            <a:r>
              <a:rPr lang="ru-RU" sz="8000" b="1" dirty="0" smtClean="0">
                <a:solidFill>
                  <a:srgbClr val="FF0000"/>
                </a:solidFill>
              </a:rPr>
              <a:t>  Этапы регистрации</a:t>
            </a:r>
            <a:endParaRPr lang="ru-RU" sz="8000" dirty="0" smtClean="0">
              <a:solidFill>
                <a:srgbClr val="FF0000"/>
              </a:solidFill>
            </a:endParaRPr>
          </a:p>
          <a:p>
            <a:r>
              <a:rPr lang="ru-RU" sz="8000" dirty="0" smtClean="0"/>
              <a:t>Разместить запись о начале процедуры изменении типа учреждения в средствах массовой информации</a:t>
            </a:r>
          </a:p>
          <a:p>
            <a:pPr>
              <a:buNone/>
            </a:pPr>
            <a:r>
              <a:rPr lang="ru-RU" sz="8000" dirty="0" smtClean="0"/>
              <a:t>                               До 15 июля 2015 г.</a:t>
            </a:r>
          </a:p>
          <a:p>
            <a:r>
              <a:rPr lang="ru-RU" sz="8000" dirty="0" smtClean="0"/>
              <a:t>Заседание наблюдательного Совета об утверждении Устава</a:t>
            </a:r>
          </a:p>
          <a:p>
            <a:pPr>
              <a:buNone/>
            </a:pPr>
            <a:r>
              <a:rPr lang="ru-RU" sz="8000" dirty="0" smtClean="0"/>
              <a:t>                               18 июня 2015 г.</a:t>
            </a:r>
          </a:p>
          <a:p>
            <a:r>
              <a:rPr lang="ru-RU" sz="8000" dirty="0" smtClean="0"/>
              <a:t>Разработать, принять и зарегистрировать Устав МАОУ в новой редакции</a:t>
            </a:r>
          </a:p>
          <a:p>
            <a:pPr>
              <a:buNone/>
            </a:pPr>
            <a:r>
              <a:rPr lang="ru-RU" sz="8000" dirty="0" smtClean="0"/>
              <a:t>                                  До 10 июля 2015г</a:t>
            </a:r>
          </a:p>
          <a:p>
            <a:endParaRPr lang="ru-RU" sz="8000" dirty="0" smtClean="0"/>
          </a:p>
          <a:p>
            <a:endParaRPr lang="ru-RU" sz="8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500" y="203200"/>
            <a:ext cx="1158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/>
              <a:t>Дорожная карта мероприятий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в МАОУ ДО «ДЮСШ №16 г. Улан-Удэ»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1300" y="1109667"/>
            <a:ext cx="11582400" cy="5583233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Разработать и утвердить следующие виды локальных актов:</a:t>
            </a:r>
            <a:r>
              <a:rPr lang="ru-RU" sz="1600" dirty="0" smtClean="0">
                <a:solidFill>
                  <a:srgbClr val="FF0000"/>
                </a:solidFill>
              </a:rPr>
              <a:t>	</a:t>
            </a:r>
          </a:p>
          <a:p>
            <a:r>
              <a:rPr lang="ru-RU" sz="1600" dirty="0" smtClean="0"/>
              <a:t>1.	 Правила  внутреннего  распорядка;	 </a:t>
            </a:r>
          </a:p>
          <a:p>
            <a:r>
              <a:rPr lang="ru-RU" sz="1600" dirty="0" smtClean="0"/>
              <a:t>2.	 Положение  о  наблюдательном  Совете  Учреждения;</a:t>
            </a:r>
          </a:p>
          <a:p>
            <a:r>
              <a:rPr lang="ru-RU" sz="1600" dirty="0" smtClean="0"/>
              <a:t>3.	Положение  о педагогическом  Совете  Учреждения;</a:t>
            </a:r>
          </a:p>
          <a:p>
            <a:r>
              <a:rPr lang="ru-RU" sz="1600" dirty="0" smtClean="0"/>
              <a:t>4.	 Положение о методическом совете Учреждения;</a:t>
            </a:r>
          </a:p>
          <a:p>
            <a:r>
              <a:rPr lang="ru-RU" sz="1600" dirty="0" smtClean="0"/>
              <a:t>5.	 Положение о тренерском совете Учреждения;</a:t>
            </a:r>
          </a:p>
          <a:p>
            <a:r>
              <a:rPr lang="ru-RU" sz="1600" dirty="0" smtClean="0"/>
              <a:t>6.	 Положение  о  распределении  стимулирующей  части  фонда  оплаты  труда;</a:t>
            </a:r>
          </a:p>
          <a:p>
            <a:r>
              <a:rPr lang="ru-RU" sz="1600" dirty="0" smtClean="0"/>
              <a:t>7.	 Положение об экспертной комиссии;</a:t>
            </a:r>
          </a:p>
          <a:p>
            <a:r>
              <a:rPr lang="ru-RU" sz="1600" dirty="0" smtClean="0"/>
              <a:t>8.	 Положение об общем собрании Учреждения;</a:t>
            </a:r>
          </a:p>
          <a:p>
            <a:r>
              <a:rPr lang="ru-RU" sz="1600" dirty="0" smtClean="0"/>
              <a:t>9.	Положение  об аттестации педагогических  работников  Учреждения</a:t>
            </a:r>
          </a:p>
          <a:p>
            <a:r>
              <a:rPr lang="ru-RU" sz="1600" dirty="0" smtClean="0"/>
              <a:t>10.	Положение о приеме обучающихся в Учреждение;</a:t>
            </a:r>
          </a:p>
          <a:p>
            <a:r>
              <a:rPr lang="ru-RU" sz="1600" dirty="0" smtClean="0"/>
              <a:t>11.	Положение об охране труда в Учреждении;</a:t>
            </a:r>
          </a:p>
          <a:p>
            <a:r>
              <a:rPr lang="ru-RU" sz="1600" dirty="0" smtClean="0"/>
              <a:t>12.	Положение о комиссии по урегулированию споров между участниками образовательных отношений; </a:t>
            </a:r>
          </a:p>
          <a:p>
            <a:r>
              <a:rPr lang="ru-RU" sz="1600" dirty="0" smtClean="0"/>
              <a:t>13.	Договор об образовании на обучение по дополнительным общеобразовательным программам; </a:t>
            </a:r>
          </a:p>
          <a:p>
            <a:r>
              <a:rPr lang="ru-RU" sz="1600" dirty="0" smtClean="0"/>
              <a:t>14.	Договор на оказание  услуг, заключаемых Учреждением с физическими и юридическими лицами;</a:t>
            </a:r>
          </a:p>
          <a:p>
            <a:r>
              <a:rPr lang="ru-RU" sz="1600" dirty="0" smtClean="0"/>
              <a:t>15.	Договор  с  совершеннолетними  обучающимися, родителями  (законными  представителями)  об  оказании  дополнительных  образовательных  платных  услуг;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7800" y="1173167"/>
            <a:ext cx="11823700" cy="5481633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Получить свидетельство о постановке на учет и свидетельство  о внесении записи в ЕГРЮЛ</a:t>
            </a:r>
          </a:p>
          <a:p>
            <a:pPr>
              <a:buNone/>
            </a:pPr>
            <a:r>
              <a:rPr lang="ru-RU" sz="2000" dirty="0" smtClean="0"/>
              <a:t>                                      </a:t>
            </a:r>
            <a:r>
              <a:rPr lang="ru-RU" sz="1600" dirty="0" smtClean="0"/>
              <a:t>До 20 июля 2015г</a:t>
            </a:r>
          </a:p>
          <a:p>
            <a:r>
              <a:rPr lang="ru-RU" sz="2000" b="1" dirty="0" smtClean="0"/>
              <a:t>МИФНС №9 каб.101</a:t>
            </a:r>
            <a:endParaRPr lang="ru-RU" sz="2000" dirty="0" smtClean="0"/>
          </a:p>
          <a:p>
            <a:r>
              <a:rPr lang="ru-RU" sz="1400" dirty="0" smtClean="0"/>
              <a:t>-заявление формы Р13001, заваренные нотариально</a:t>
            </a:r>
          </a:p>
          <a:p>
            <a:r>
              <a:rPr lang="ru-RU" sz="1400" dirty="0" smtClean="0"/>
              <a:t> - распоряжение мэрии</a:t>
            </a:r>
          </a:p>
          <a:p>
            <a:r>
              <a:rPr lang="ru-RU" sz="1400" dirty="0" smtClean="0"/>
              <a:t>-госпошлина 800 руб.</a:t>
            </a:r>
          </a:p>
          <a:p>
            <a:r>
              <a:rPr lang="ru-RU" sz="1400" dirty="0" smtClean="0"/>
              <a:t>-Устав в 2экз.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Получить сертификат ключа электронной цифровой подписи, перезаключить договор об отмене электронными документами, получить протокол «Сведение об организации», зарегистрировать сведения об организации</a:t>
            </a:r>
          </a:p>
          <a:p>
            <a:pPr>
              <a:buNone/>
            </a:pPr>
            <a:r>
              <a:rPr lang="ru-RU" sz="1600" dirty="0" smtClean="0"/>
              <a:t>                                                   До 25 июля 2015г</a:t>
            </a:r>
          </a:p>
          <a:p>
            <a:r>
              <a:rPr lang="ru-RU" sz="2000" b="1" dirty="0" smtClean="0"/>
              <a:t>Казначейство (каб.413)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1400" dirty="0" smtClean="0"/>
              <a:t>- Сведения об организации</a:t>
            </a:r>
          </a:p>
          <a:p>
            <a:r>
              <a:rPr lang="ru-RU" sz="1400" dirty="0" smtClean="0"/>
              <a:t>-Карточка подписей</a:t>
            </a:r>
          </a:p>
          <a:p>
            <a:r>
              <a:rPr lang="ru-RU" sz="1400" dirty="0" smtClean="0"/>
              <a:t>-Договор об обмене </a:t>
            </a:r>
            <a:r>
              <a:rPr lang="ru-RU" sz="1400" dirty="0" err="1" smtClean="0"/>
              <a:t>эл</a:t>
            </a:r>
            <a:r>
              <a:rPr lang="ru-RU" sz="1400" dirty="0" smtClean="0"/>
              <a:t>. </a:t>
            </a:r>
            <a:r>
              <a:rPr lang="ru-RU" sz="1400" dirty="0" err="1" smtClean="0"/>
              <a:t>Док-в</a:t>
            </a:r>
            <a:endParaRPr lang="ru-RU" sz="1400" dirty="0" smtClean="0"/>
          </a:p>
          <a:p>
            <a:r>
              <a:rPr lang="ru-RU" sz="1400" dirty="0" smtClean="0"/>
              <a:t>-ЭЦП (приказ)</a:t>
            </a:r>
          </a:p>
          <a:p>
            <a:r>
              <a:rPr lang="ru-RU" sz="1400" dirty="0" smtClean="0"/>
              <a:t>-Сертификат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06400" y="203200"/>
            <a:ext cx="1158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/>
              <a:t>Дорожная карта мероприятий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в МАОУ ДО «ДЮСШ №16 г. Улан-Удэ»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/>
              <a:t>Дорожная карта мероприятий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в МАОУ ДО «ДЮСШ №16 г. Улан-Удэ»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Подготовить документы по изменению расчетного счета</a:t>
            </a:r>
          </a:p>
          <a:p>
            <a:pPr>
              <a:buNone/>
            </a:pPr>
            <a:r>
              <a:rPr lang="ru-RU" dirty="0" smtClean="0"/>
              <a:t>                         До 25 июля 2015г</a:t>
            </a:r>
          </a:p>
          <a:p>
            <a:r>
              <a:rPr lang="ru-RU" b="1" dirty="0" smtClean="0"/>
              <a:t>Комитет по финансам</a:t>
            </a:r>
            <a:endParaRPr lang="ru-RU" dirty="0" smtClean="0"/>
          </a:p>
          <a:p>
            <a:r>
              <a:rPr lang="ru-RU" sz="1900" dirty="0" smtClean="0"/>
              <a:t>-договор в опер отдел</a:t>
            </a:r>
          </a:p>
          <a:p>
            <a:r>
              <a:rPr lang="ru-RU" sz="1900" dirty="0" smtClean="0"/>
              <a:t>Карточки образцов подписей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Написать письмо о переименовании</a:t>
            </a:r>
          </a:p>
          <a:p>
            <a:pPr>
              <a:buNone/>
            </a:pPr>
            <a:r>
              <a:rPr lang="ru-RU" dirty="0" smtClean="0"/>
              <a:t>                      До 20 июля 2015г</a:t>
            </a:r>
          </a:p>
          <a:p>
            <a:r>
              <a:rPr lang="ru-RU" b="1" dirty="0" smtClean="0"/>
              <a:t>Пенсионный Фонд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sz="1700" dirty="0" smtClean="0"/>
              <a:t>- Договор об обмене </a:t>
            </a:r>
          </a:p>
          <a:p>
            <a:r>
              <a:rPr lang="ru-RU" sz="1700" dirty="0" smtClean="0"/>
              <a:t>электронных документов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7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0"/>
            <a:ext cx="11582400" cy="8382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Дорожная карта мероприятий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в МАОУ ДО «ДЮСШ №16 г. Улан-Удэ»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1033467"/>
            <a:ext cx="11582400" cy="5659433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Переоформить свидетельство о </a:t>
            </a:r>
            <a:r>
              <a:rPr lang="ru-RU" sz="2000" dirty="0" err="1" smtClean="0">
                <a:solidFill>
                  <a:srgbClr val="FF0000"/>
                </a:solidFill>
              </a:rPr>
              <a:t>гос</a:t>
            </a:r>
            <a:r>
              <a:rPr lang="ru-RU" sz="2000" dirty="0" smtClean="0">
                <a:solidFill>
                  <a:srgbClr val="FF0000"/>
                </a:solidFill>
              </a:rPr>
              <a:t>. регистрации на недвижимое имущество</a:t>
            </a:r>
          </a:p>
          <a:p>
            <a:pPr>
              <a:buNone/>
            </a:pPr>
            <a:r>
              <a:rPr lang="ru-RU" sz="1800" dirty="0" smtClean="0"/>
              <a:t>                   До 25 июля 2015г               </a:t>
            </a:r>
            <a:r>
              <a:rPr lang="ru-RU" sz="2000" b="1" dirty="0" err="1" smtClean="0"/>
              <a:t>Упр</a:t>
            </a:r>
            <a:r>
              <a:rPr lang="ru-RU" sz="2000" b="1" dirty="0" smtClean="0"/>
              <a:t> юстиции</a:t>
            </a:r>
            <a:endParaRPr lang="ru-RU" sz="2000" dirty="0" smtClean="0"/>
          </a:p>
          <a:p>
            <a:r>
              <a:rPr lang="ru-RU" sz="2000" dirty="0" smtClean="0">
                <a:solidFill>
                  <a:srgbClr val="FF0000"/>
                </a:solidFill>
              </a:rPr>
              <a:t>Переоформить санитарно – эпидемиологическое заключение</a:t>
            </a:r>
          </a:p>
          <a:p>
            <a:pPr>
              <a:buNone/>
            </a:pPr>
            <a:r>
              <a:rPr lang="ru-RU" sz="1800" dirty="0" smtClean="0"/>
              <a:t>                До 25 июля 2015г         </a:t>
            </a:r>
            <a:r>
              <a:rPr lang="ru-RU" sz="2000" b="1" dirty="0" smtClean="0"/>
              <a:t>ФГУЗ «Центр гигиены и эпидемиологии в РБ»</a:t>
            </a:r>
            <a:endParaRPr lang="ru-RU" sz="20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43-70-15, Заявление, </a:t>
            </a:r>
            <a:r>
              <a:rPr lang="ru-RU" sz="1800" dirty="0" err="1" smtClean="0"/>
              <a:t>каб</a:t>
            </a:r>
            <a:r>
              <a:rPr lang="ru-RU" sz="1800" dirty="0" smtClean="0"/>
              <a:t>. 101 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Изменить на сайте закупки информацию об Учреждении через портал </a:t>
            </a:r>
            <a:r>
              <a:rPr lang="ru-RU" sz="2000" dirty="0" err="1" smtClean="0">
                <a:solidFill>
                  <a:srgbClr val="FF0000"/>
                </a:solidFill>
              </a:rPr>
              <a:t>госуслуги</a:t>
            </a:r>
            <a:r>
              <a:rPr lang="ru-RU" sz="2000" dirty="0" smtClean="0">
                <a:solidFill>
                  <a:srgbClr val="FF0000"/>
                </a:solidFill>
              </a:rPr>
              <a:t> личный кабинет директора по ЭЦП</a:t>
            </a:r>
          </a:p>
          <a:p>
            <a:pPr>
              <a:buNone/>
            </a:pPr>
            <a:r>
              <a:rPr lang="ru-RU" sz="1800" dirty="0" smtClean="0"/>
              <a:t>              До 30 июля 2015г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Переоформить заключение о соответствии объекта защиты обязательным требованиям пожар. безопасности</a:t>
            </a:r>
          </a:p>
          <a:p>
            <a:pPr>
              <a:buNone/>
            </a:pPr>
            <a:r>
              <a:rPr lang="ru-RU" sz="1800" dirty="0" smtClean="0"/>
              <a:t>         До 25 июля 2015г                            </a:t>
            </a:r>
            <a:r>
              <a:rPr lang="ru-RU" sz="2000" b="1" dirty="0" smtClean="0"/>
              <a:t>МЧС России по РБ</a:t>
            </a:r>
            <a:endParaRPr lang="ru-RU" sz="2000" dirty="0" smtClean="0"/>
          </a:p>
          <a:p>
            <a:r>
              <a:rPr lang="ru-RU" sz="2000" dirty="0" smtClean="0">
                <a:solidFill>
                  <a:srgbClr val="FF0000"/>
                </a:solidFill>
              </a:rPr>
              <a:t>Перезаключить муниципальные контракты по коммунальным услугам и опубликовать на сайте закупки</a:t>
            </a:r>
          </a:p>
          <a:p>
            <a:pPr>
              <a:buNone/>
            </a:pPr>
            <a:r>
              <a:rPr lang="ru-RU" sz="2000" dirty="0" smtClean="0"/>
              <a:t>        До 25 июля 2015г                </a:t>
            </a:r>
            <a:r>
              <a:rPr lang="ru-RU" sz="2000" b="1" dirty="0" smtClean="0"/>
              <a:t>  ТГК-14, Водоканал, МРСК Сибири, </a:t>
            </a:r>
            <a:r>
              <a:rPr lang="ru-RU" sz="2000" b="1" dirty="0" err="1" smtClean="0"/>
              <a:t>Ростелеком</a:t>
            </a:r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0"/>
            <a:ext cx="11582400" cy="8382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Дорожная карта мероприятий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по изменению наименования   образовательного учреждения МАОУ ДОД «ДЮСШ №16 г. Улан-Удэ»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в МАОУ ДО «ДЮСШ №16 г. Улан-Удэ»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8867"/>
            <a:ext cx="11582400" cy="5138733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Разработать дополнительные общеобразовательные программы: дополнительные </a:t>
            </a:r>
            <a:r>
              <a:rPr lang="ru-RU" sz="1800" dirty="0" err="1" smtClean="0">
                <a:solidFill>
                  <a:srgbClr val="FF0000"/>
                </a:solidFill>
              </a:rPr>
              <a:t>общеразвивающие</a:t>
            </a:r>
            <a:r>
              <a:rPr lang="ru-RU" sz="1800" dirty="0" smtClean="0">
                <a:solidFill>
                  <a:srgbClr val="FF0000"/>
                </a:solidFill>
              </a:rPr>
              <a:t> программы и дополнительные </a:t>
            </a:r>
            <a:r>
              <a:rPr lang="ru-RU" sz="1800" dirty="0" err="1" smtClean="0">
                <a:solidFill>
                  <a:srgbClr val="FF0000"/>
                </a:solidFill>
              </a:rPr>
              <a:t>предпрофессиональные</a:t>
            </a:r>
            <a:r>
              <a:rPr lang="ru-RU" sz="1800" dirty="0" smtClean="0">
                <a:solidFill>
                  <a:srgbClr val="FF0000"/>
                </a:solidFill>
              </a:rPr>
              <a:t> программы по видам спорта </a:t>
            </a:r>
          </a:p>
          <a:p>
            <a:pPr>
              <a:buNone/>
            </a:pPr>
            <a:r>
              <a:rPr lang="ru-RU" sz="1800" dirty="0" smtClean="0"/>
              <a:t>                До 25 июля 2015 г.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Получить согласие у Учредителя (Комитет по образованию г. Улан-Удэ») по открытию этапа спортивной подготовки: совершенствование спортивного мастерства  </a:t>
            </a:r>
          </a:p>
          <a:p>
            <a:pPr>
              <a:buNone/>
            </a:pPr>
            <a:r>
              <a:rPr lang="ru-RU" sz="1800" dirty="0" smtClean="0"/>
              <a:t>             До 20 июля 2015 г.                               </a:t>
            </a:r>
            <a:r>
              <a:rPr lang="ru-RU" sz="1800" b="1" dirty="0" smtClean="0"/>
              <a:t>Комитет по образованию 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          - Приказ о даче согласии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Получить лицензию на образовательную деятельность с  приложением №1  </a:t>
            </a:r>
          </a:p>
          <a:p>
            <a:pPr>
              <a:buNone/>
            </a:pPr>
            <a:r>
              <a:rPr lang="ru-RU" sz="1800" dirty="0" smtClean="0"/>
              <a:t>            До 31 июля 2015г                                  </a:t>
            </a:r>
            <a:r>
              <a:rPr lang="ru-RU" sz="1800" b="1" dirty="0" err="1" smtClean="0"/>
              <a:t>МОиН</a:t>
            </a:r>
            <a:r>
              <a:rPr lang="ru-RU" sz="1800" b="1" dirty="0" smtClean="0"/>
              <a:t> РБ</a:t>
            </a:r>
            <a:endParaRPr lang="ru-RU" sz="1800" dirty="0" smtClean="0"/>
          </a:p>
          <a:p>
            <a:pPr indent="3606800">
              <a:buNone/>
            </a:pPr>
            <a:r>
              <a:rPr lang="ru-RU" sz="1800" dirty="0" smtClean="0"/>
              <a:t> - Заявление</a:t>
            </a:r>
          </a:p>
          <a:p>
            <a:pPr indent="3606800">
              <a:buNone/>
            </a:pPr>
            <a:r>
              <a:rPr lang="ru-RU" sz="1800" dirty="0" smtClean="0"/>
              <a:t>-Доверенность</a:t>
            </a:r>
          </a:p>
          <a:p>
            <a:pPr indent="3606800">
              <a:buNone/>
            </a:pPr>
            <a:r>
              <a:rPr lang="ru-RU" sz="1800" dirty="0" smtClean="0"/>
              <a:t>-Заключение СЭС, МЧС</a:t>
            </a:r>
          </a:p>
          <a:p>
            <a:pPr indent="3606800">
              <a:buNone/>
            </a:pPr>
            <a:r>
              <a:rPr lang="ru-RU" sz="1800" dirty="0" smtClean="0"/>
              <a:t>-Устав, </a:t>
            </a:r>
            <a:r>
              <a:rPr lang="ru-RU" sz="1800" dirty="0" err="1" smtClean="0"/>
              <a:t>св-во</a:t>
            </a:r>
            <a:r>
              <a:rPr lang="ru-RU" sz="1800" dirty="0" smtClean="0"/>
              <a:t> о </a:t>
            </a:r>
            <a:r>
              <a:rPr lang="ru-RU" sz="1800" dirty="0" err="1" smtClean="0"/>
              <a:t>гос</a:t>
            </a:r>
            <a:r>
              <a:rPr lang="ru-RU" sz="1800" dirty="0" smtClean="0"/>
              <a:t>. </a:t>
            </a:r>
            <a:r>
              <a:rPr lang="ru-RU" sz="1800" dirty="0" err="1" smtClean="0"/>
              <a:t>рег-ции</a:t>
            </a:r>
            <a:r>
              <a:rPr lang="ru-RU" sz="1800" dirty="0" smtClean="0"/>
              <a:t>, ОГРН нотариально заверенные)</a:t>
            </a:r>
          </a:p>
          <a:p>
            <a:pPr indent="3606800">
              <a:buNone/>
            </a:pPr>
            <a:r>
              <a:rPr lang="ru-RU" sz="1800" dirty="0" smtClean="0"/>
              <a:t>-Госпошлина 2600 руб.</a:t>
            </a:r>
          </a:p>
          <a:p>
            <a:pPr indent="3606800">
              <a:buNone/>
            </a:pPr>
            <a:r>
              <a:rPr lang="ru-RU" sz="1800" dirty="0" smtClean="0"/>
              <a:t>- Приказ (Распоряжение) 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10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pic>
        <p:nvPicPr>
          <p:cNvPr id="694274" name="Picture 2" descr="G:\Для выступления\Учредительные док\Свидетельство о постановке на учет в налоговом орган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546100"/>
            <a:ext cx="3664336" cy="5610226"/>
          </a:xfrm>
          <a:prstGeom prst="rect">
            <a:avLst/>
          </a:prstGeom>
          <a:noFill/>
        </p:spPr>
      </p:pic>
      <p:pic>
        <p:nvPicPr>
          <p:cNvPr id="4" name="Picture 2" descr="G:\Для выступления\Учредительные док\Приказ КО о разрешении открытия этапа ССМ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2211" y="876300"/>
            <a:ext cx="4140875" cy="5765800"/>
          </a:xfrm>
          <a:prstGeom prst="rect">
            <a:avLst/>
          </a:prstGeom>
          <a:noFill/>
        </p:spPr>
      </p:pic>
      <p:pic>
        <p:nvPicPr>
          <p:cNvPr id="5" name="Picture 2" descr="G:\Для выступления\Учредительные док\форма 50007 Лист записи ЕГРЮЛ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7734" y="631844"/>
            <a:ext cx="3917566" cy="5045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11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pic>
        <p:nvPicPr>
          <p:cNvPr id="693250" name="Picture 2" descr="G:\Для выступления\Учредительные док\Решение КУИ о согласовании Уста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050" y="0"/>
            <a:ext cx="5353049" cy="6565900"/>
          </a:xfrm>
          <a:prstGeom prst="rect">
            <a:avLst/>
          </a:prstGeom>
          <a:noFill/>
        </p:spPr>
      </p:pic>
      <p:pic>
        <p:nvPicPr>
          <p:cNvPr id="4" name="Picture 2" descr="G:\Для выступления\Учредительные док\Приказ КО переименовать и утвердить Уста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0925" y="98425"/>
            <a:ext cx="5426075" cy="675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12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pic>
        <p:nvPicPr>
          <p:cNvPr id="696322" name="Picture 2" descr="G:\Для выступления\Учредительные док\Титул доп предпроф программа ВЕЛОСПОР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789" y="0"/>
            <a:ext cx="3857126" cy="6491288"/>
          </a:xfrm>
          <a:prstGeom prst="rect">
            <a:avLst/>
          </a:prstGeom>
          <a:noFill/>
        </p:spPr>
      </p:pic>
      <p:pic>
        <p:nvPicPr>
          <p:cNvPr id="4" name="Picture 2" descr="G:\Для выступления\Учредительные док\Титул доп предпроф программа БОК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3157" y="0"/>
            <a:ext cx="4533944" cy="6858000"/>
          </a:xfrm>
          <a:prstGeom prst="rect">
            <a:avLst/>
          </a:prstGeom>
          <a:noFill/>
        </p:spPr>
      </p:pic>
      <p:pic>
        <p:nvPicPr>
          <p:cNvPr id="5" name="Picture 2" descr="G:\Для выступления\Учредительные док\РЕЦЕНЗИЯ на доп предпроф прогрмму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4686" y="131048"/>
            <a:ext cx="4317314" cy="672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13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pic>
        <p:nvPicPr>
          <p:cNvPr id="698370" name="Picture 2" descr="G:\Для выступления\Учредительные док\титул доп предпроф программы  ФУТБО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14" y="1"/>
            <a:ext cx="5426886" cy="6858000"/>
          </a:xfrm>
          <a:prstGeom prst="rect">
            <a:avLst/>
          </a:prstGeom>
          <a:noFill/>
        </p:spPr>
      </p:pic>
      <p:pic>
        <p:nvPicPr>
          <p:cNvPr id="4" name="Picture 2" descr="G:\Для выступления\Учредительные док\Титул доп предпроф программа ВОЛЕЙБОЛ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5200" y="-1"/>
            <a:ext cx="5892799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 rot="20740654">
            <a:off x="508275" y="597114"/>
            <a:ext cx="4904031" cy="565231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приема лиц в физкультурно-спортивные организации, созданные Российской Федерацией и осуществляющие спортивную подготовку» от 16 августа 2013 г. № 645.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6035043" y="287381"/>
            <a:ext cx="5434148" cy="1358540"/>
          </a:xfrm>
          <a:prstGeom prst="wedgeRound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Прием осуществляется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на основании результатов индивидуального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отбора: 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7292" y="2343681"/>
            <a:ext cx="5329645" cy="41931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т</a:t>
            </a:r>
            <a:r>
              <a:rPr lang="ru-RU" sz="2400" dirty="0" smtClean="0"/>
              <a:t>естирование;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предварительные </a:t>
            </a:r>
            <a:r>
              <a:rPr lang="ru-RU" sz="2400" dirty="0" smtClean="0"/>
              <a:t>просмотры;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400" dirty="0" smtClean="0"/>
              <a:t>анкетирование;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к</a:t>
            </a:r>
            <a:r>
              <a:rPr lang="ru-RU" sz="2400" dirty="0" smtClean="0"/>
              <a:t>онсультации.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819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463" y="600892"/>
            <a:ext cx="11582400" cy="8098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приема: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15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19403" y="1842125"/>
            <a:ext cx="2246812" cy="6008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Сроки приема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58138" y="2443498"/>
            <a:ext cx="2828115" cy="6008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95652" y="3044389"/>
            <a:ext cx="3749040" cy="6008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10299" y="3644536"/>
            <a:ext cx="4519748" cy="64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отбора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70662" y="4285360"/>
            <a:ext cx="5277395" cy="60089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3128" y="4886252"/>
            <a:ext cx="6239693" cy="7576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Сроки проведения индивидуального отбора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85801" y="5643898"/>
            <a:ext cx="7055035" cy="71845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особенности проведения индивидуального отбора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Picture 4" descr="http://ordsosh09.nethouse.ru/static/img/0000/0003/8621/38621841.pqouc6rmnt.W330.jpg?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989" y="211363"/>
            <a:ext cx="1558563" cy="1630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ловина рамки 2"/>
          <p:cNvSpPr/>
          <p:nvPr/>
        </p:nvSpPr>
        <p:spPr>
          <a:xfrm rot="16200000">
            <a:off x="9518632" y="1298645"/>
            <a:ext cx="1148795" cy="113943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3558" name="Picture 6" descr="http://kand19school.ucoz.ru/Programmi/image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1" y="1087343"/>
            <a:ext cx="2036827" cy="13554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http://vidomosti-ua.com/photo/original-13194660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9860" y="2538550"/>
            <a:ext cx="2032000" cy="121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60514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размещает следующую информацию:</a:t>
            </a:r>
            <a:b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16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404948" y="1175657"/>
            <a:ext cx="5394960" cy="4911634"/>
          </a:xfrm>
          <a:prstGeom prst="verticalScroll">
            <a:avLst/>
          </a:prstGeom>
          <a:solidFill>
            <a:srgbClr val="CDFBDF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опию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устава образовательной организации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опию лицензии;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окальные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словия работы комиссии;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индивидуального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отбора;</a:t>
            </a: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6139543" y="1175657"/>
            <a:ext cx="5394960" cy="4911634"/>
          </a:xfrm>
          <a:prstGeom prst="verticalScroll">
            <a:avLst/>
          </a:prstGeom>
          <a:solidFill>
            <a:srgbClr val="CDFBD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9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отбора;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ребования;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оценок;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особенности проведения индивидуального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отбора;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равила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рассмотрения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апелляций;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зачисления.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878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ttp://wiki.antiviza.info/images/thumb/1/1d/SvidetelstvoORozhdeniiRUS1.jpg/434px-SvidetelstvoORozhdeniiRUS1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" y="2750528"/>
            <a:ext cx="1379220" cy="190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78" name="Picture 2" descr="http://sch28.at.ua/2014/July/23/studying_131306274279_640x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230" y="3803453"/>
            <a:ext cx="1689023" cy="8497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подаче заявления представляются следующие документы:</a:t>
            </a:r>
            <a:b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17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2363897" y="1248808"/>
            <a:ext cx="2155371" cy="2612572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от родителей или др. законных представителей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5119917" y="4121035"/>
            <a:ext cx="2155371" cy="2612572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документ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7210865" y="1295400"/>
            <a:ext cx="2155371" cy="2612572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отографии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9366233" y="3681028"/>
            <a:ext cx="2455819" cy="2612572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окумент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подтверждающий спортивную квалификацию</a:t>
            </a: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341977" y="3878005"/>
            <a:ext cx="2155371" cy="2612572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свидетельства о рождении или паспорт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0" name="Picture 4" descr="http://ironongifts.com/images/The_Incredibles_shirt_iron_on_transfer_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092" y="2980689"/>
            <a:ext cx="1118111" cy="1645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917" y="5557751"/>
            <a:ext cx="1652123" cy="11638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0178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023" y="3082835"/>
            <a:ext cx="11582400" cy="9684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b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dbcbur@mail.r</a:t>
            </a:r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7FD13B">
                    <a:shade val="75000"/>
                  </a:srgbClr>
                </a:solidFill>
              </a:rPr>
              <a:pPr/>
              <a:t>18</a:t>
            </a:fld>
            <a:endParaRPr lang="ru-RU">
              <a:solidFill>
                <a:srgbClr val="7FD13B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55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1726</TotalTime>
  <Words>601</Words>
  <Application>Microsoft Office PowerPoint</Application>
  <PresentationFormat>Произвольный</PresentationFormat>
  <Paragraphs>155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Трек</vt:lpstr>
      <vt:lpstr>1_Трек</vt:lpstr>
      <vt:lpstr>6_Городская</vt:lpstr>
      <vt:lpstr>МУНИЦИПАЛЬНОЕ АВТОНОМНОЕ ОБРАЗОВАТЕЛЬНОЕ УЧРЕЖДЕНИЕ ДОПОЛНИТЕЛЬНОГО ОБРАЗОВАНИЯ «ДЮСШ №16 г. УЛАН-УДЭ»      микрорайон ЗАГОРСК п. ВОСТОЧНЫЙ</vt:lpstr>
      <vt:lpstr>Опыт работы ДЮСШ №16 г. Улан-удэ по переводу на программу предпрофессиональной подготовки</vt:lpstr>
      <vt:lpstr> </vt:lpstr>
      <vt:lpstr>                       Дорожная карта мероприятий  по изменению наименования   образовательного учреждения МАОУ ДОД «ДЮСШ №16 г. Улан-Удэ»  в МАОУ  ДО «ДЮСШ №16  г. Улан-Удэ»</vt:lpstr>
      <vt:lpstr> Дорожная карта мероприятий  по изменению наименования   образовательного учреждения МАОУ ДОД «ДЮСШ №16 г. Улан-Удэ»  в МАОУ ДО «ДЮСШ №16 г. Улан-Удэ»</vt:lpstr>
      <vt:lpstr> Дорожная карта мероприятий  по изменению наименования   образовательного учреждения МАОУ ДОД «ДЮСШ №16 г. Улан-Удэ»  в МАОУ ДО «ДЮСШ №16 г. Улан-Удэ»</vt:lpstr>
      <vt:lpstr> Дорожная карта мероприятий  по изменению наименования   образовательного учреждения МАОУ ДОД «ДЮСШ №16 г. Улан-Удэ»  в МАОУ ДО «ДЮСШ №16 г. Улан-Удэ»</vt:lpstr>
      <vt:lpstr>Дорожная карта мероприятий  по изменению наименования   образовательного учреждения МАОУ ДОД «ДЮСШ №16 г. Улан-Удэ»  в МАОУ ДО «ДЮСШ №16 г. Улан-Удэ»</vt:lpstr>
      <vt:lpstr>Дорожная карта мероприятий  по изменению наименования   образовательного учреждения МАОУ ДОД «ДЮСШ №16 г. Улан-Удэ»  в МАОУ ДО «ДЮСШ №16 г. Улан-Удэ»</vt:lpstr>
      <vt:lpstr>Слайд 10</vt:lpstr>
      <vt:lpstr>Слайд 11</vt:lpstr>
      <vt:lpstr>Слайд 12</vt:lpstr>
      <vt:lpstr>Слайд 13</vt:lpstr>
      <vt:lpstr>Слайд 14</vt:lpstr>
      <vt:lpstr>Правила приема: </vt:lpstr>
      <vt:lpstr>Образовательная организация размещает следующую информацию: </vt:lpstr>
      <vt:lpstr>При подаче заявления представляются следующие документы: </vt:lpstr>
      <vt:lpstr>Спасибо за внимание!!! dbcbur@mail.r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пкк</dc:creator>
  <cp:lastModifiedBy>Баир</cp:lastModifiedBy>
  <cp:revision>173</cp:revision>
  <dcterms:created xsi:type="dcterms:W3CDTF">2015-08-06T03:53:28Z</dcterms:created>
  <dcterms:modified xsi:type="dcterms:W3CDTF">2016-03-14T04:14:22Z</dcterms:modified>
</cp:coreProperties>
</file>